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3"/>
  </p:notesMasterIdLst>
  <p:sldIdLst>
    <p:sldId id="272" r:id="rId3"/>
    <p:sldId id="27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7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074DD2B6-C5DE-464F-8726-B87BA416C66A}">
          <p14:sldIdLst>
            <p14:sldId id="272"/>
            <p14:sldId id="273"/>
            <p14:sldId id="258"/>
            <p14:sldId id="259"/>
            <p14:sldId id="260"/>
            <p14:sldId id="261"/>
            <p14:sldId id="262"/>
            <p14:sldId id="263"/>
            <p14:sldId id="264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288" y="120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5C2831-2485-42E8-A8C3-777B61D8B0A1}" type="datetimeFigureOut">
              <a:rPr lang="de-DE" smtClean="0"/>
              <a:t>20.06.2025</a:t>
            </a:fld>
            <a:endParaRPr lang="de-DE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de-DE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F326B-6C99-4E2D-B441-C6C9BAA97C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4486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16b2adad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16b2adad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16b2adad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16b2adad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6727600"/>
            <a:ext cx="9144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8520600" cy="4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622897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4" y="1008934"/>
            <a:ext cx="1081625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1" y="4355634"/>
            <a:ext cx="1081625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925673"/>
            <a:ext cx="3054600" cy="20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4155440"/>
            <a:ext cx="3054600" cy="9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2480571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9" y="613634"/>
            <a:ext cx="1081625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6" y="4744434"/>
            <a:ext cx="1081625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2408600"/>
            <a:ext cx="7596600" cy="20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23390299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6727600"/>
            <a:ext cx="9144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8520600" cy="4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34469997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3999900" cy="4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633633"/>
            <a:ext cx="3999900" cy="4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29734975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3987979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865867"/>
            <a:ext cx="2808000" cy="37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3965437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6727600"/>
            <a:ext cx="9144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58788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3780487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39033"/>
            <a:ext cx="4045200" cy="2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3692001"/>
            <a:ext cx="4045200" cy="2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31570411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5625233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1270834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6727600"/>
            <a:ext cx="9144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76167"/>
            <a:ext cx="8520600" cy="28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4216000"/>
            <a:ext cx="8520600" cy="14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8448832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4024222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11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8520600" cy="44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fld id="{00000000-1234-1234-1234-123412341234}" type="slidenum">
              <a:rPr lang="uk" smtClean="0"/>
              <a:pPr/>
              <a:t>‹#›</a:t>
            </a:fld>
            <a:endParaRPr lang="uk"/>
          </a:p>
        </p:txBody>
      </p:sp>
    </p:spTree>
    <p:extLst>
      <p:ext uri="{BB962C8B-B14F-4D97-AF65-F5344CB8AC3E}">
        <p14:creationId xmlns:p14="http://schemas.microsoft.com/office/powerpoint/2010/main" val="15523737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753575" y="641751"/>
            <a:ext cx="3281100" cy="16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Програмна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система для онлайн-каталогу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нових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автомобілів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AutoHub</a:t>
            </a:r>
            <a:endParaRPr lang="uk-U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371600" y="4089400"/>
            <a:ext cx="5664050" cy="28574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 algn="l"/>
            <a:r>
              <a:rPr lang="uk-UA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Фатьянов Єгор Сергійович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/>
            <a:r>
              <a:rPr lang="uk-UA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ПЗПІ-22-8</a:t>
            </a:r>
            <a:endParaRPr lang="u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/>
            <a:r>
              <a:rPr lang="uk-UA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121 – Інженерія програмного забезпечення</a:t>
            </a:r>
            <a:endParaRPr lang="uk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/>
            <a:endParaRPr lang="u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/>
            <a:r>
              <a:rPr lang="uk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Керівник:          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викл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Онищенко К.В.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/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/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/>
            <a:r>
              <a:rPr lang="uk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uk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червня 2025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26" y="1028076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8505" y="1028076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2442" y="0"/>
            <a:ext cx="8520600" cy="831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rmAutofit/>
          </a:bodyPr>
          <a:lstStyle/>
          <a:p>
            <a:pPr algn="l"/>
            <a:r>
              <a:rPr lang="uk-UA" sz="3200" dirty="0"/>
              <a:t>Висновки</a:t>
            </a: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5463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/>
              <a:t>10</a:t>
            </a:fld>
            <a:endParaRPr lang="uk-U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B93B76-ACC3-2C25-CEAD-C9E938ECAE9C}"/>
              </a:ext>
            </a:extLst>
          </p:cNvPr>
          <p:cNvSpPr txBox="1"/>
          <p:nvPr/>
        </p:nvSpPr>
        <p:spPr>
          <a:xfrm>
            <a:off x="268924" y="831300"/>
            <a:ext cx="85205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uk-UA" dirty="0"/>
              <a:t>У рамках курсового </a:t>
            </a:r>
            <a:r>
              <a:rPr lang="uk-UA" dirty="0" err="1"/>
              <a:t>проєкту</a:t>
            </a:r>
            <a:r>
              <a:rPr lang="uk-UA" dirty="0"/>
              <a:t> було реалізовано повноцінний онлайн-каталог нових автомобілів з можливістю фільтрації, авторизації користувачів та додавання авто до списку обраного. Система інтегрована з </a:t>
            </a:r>
            <a:r>
              <a:rPr lang="de-DE" dirty="0" err="1"/>
              <a:t>Supabase</a:t>
            </a:r>
            <a:r>
              <a:rPr lang="de-DE" dirty="0"/>
              <a:t>, </a:t>
            </a:r>
            <a:r>
              <a:rPr lang="uk-UA" dirty="0"/>
              <a:t>що відповідає за зберігання даних, авторизацію та хмарне збереження зображень.</a:t>
            </a:r>
          </a:p>
          <a:p>
            <a:pPr>
              <a:buNone/>
            </a:pPr>
            <a:r>
              <a:rPr lang="uk-UA" dirty="0"/>
              <a:t>Завдяки цьому </a:t>
            </a:r>
            <a:r>
              <a:rPr lang="uk-UA" dirty="0" err="1"/>
              <a:t>проєкт</a:t>
            </a:r>
            <a:r>
              <a:rPr lang="uk-UA" dirty="0"/>
              <a:t> демонструє високу продуктивність, адаптивний інтерфейс, що </a:t>
            </a:r>
            <a:r>
              <a:rPr lang="uk-UA" dirty="0" err="1"/>
              <a:t>коректно</a:t>
            </a:r>
            <a:r>
              <a:rPr lang="uk-UA" dirty="0"/>
              <a:t> працює на різних пристроях, а також безпечну архітектуру з чітко розмежованими правами доступу. Всі компоненти розроблено таким чином, щоб забезпечити легку масштабованість у майбутньому.</a:t>
            </a:r>
          </a:p>
          <a:p>
            <a:r>
              <a:rPr lang="uk-UA" dirty="0"/>
              <a:t>У перспективі платформа може бути розширена за рахунок мобільного додатку, інтеграції платіжних систем, збору статистики та реалізації аналітичного модуля для відстеження користувацької активності.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DE229C-7FB8-7A2F-29C5-6D66F36248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8456" y="4099001"/>
            <a:ext cx="5309784" cy="27291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257640" y="789263"/>
            <a:ext cx="8520600" cy="831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algn="l"/>
            <a:r>
              <a:rPr lang="uk" sz="3200" dirty="0"/>
              <a:t>Мета роботи</a:t>
            </a:r>
            <a:r>
              <a:rPr lang="en-US" sz="3200" dirty="0"/>
              <a:t>:</a:t>
            </a:r>
            <a:br>
              <a:rPr lang="en-US" sz="3200" dirty="0"/>
            </a:br>
            <a:r>
              <a:rPr lang="en-US" sz="3200" dirty="0"/>
              <a:t>C</a:t>
            </a:r>
            <a:r>
              <a:rPr lang="ru-RU" sz="3200" dirty="0" err="1"/>
              <a:t>творення</a:t>
            </a:r>
            <a:r>
              <a:rPr lang="ru-RU" sz="3200" dirty="0"/>
              <a:t> MVP </a:t>
            </a:r>
            <a:r>
              <a:rPr lang="ru-RU" sz="3200" dirty="0" err="1"/>
              <a:t>системи</a:t>
            </a:r>
            <a:r>
              <a:rPr lang="ru-RU" sz="3200" dirty="0"/>
              <a:t> для </a:t>
            </a:r>
            <a:r>
              <a:rPr lang="ru-RU" sz="3200" dirty="0" err="1"/>
              <a:t>демонстрації</a:t>
            </a:r>
            <a:r>
              <a:rPr lang="ru-RU" sz="3200" dirty="0"/>
              <a:t> </a:t>
            </a:r>
            <a:r>
              <a:rPr lang="ru-RU" sz="3200" dirty="0" err="1"/>
              <a:t>функціоналу</a:t>
            </a:r>
            <a:r>
              <a:rPr lang="ru-RU" sz="3200" dirty="0"/>
              <a:t> автосалону.</a:t>
            </a:r>
            <a:endParaRPr sz="32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257640" y="1436531"/>
            <a:ext cx="8520600" cy="33540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ru-RU" sz="1800" dirty="0"/>
              <a:t>Онлайн-продаж </a:t>
            </a:r>
            <a:r>
              <a:rPr lang="ru-RU" sz="1800" dirty="0" err="1"/>
              <a:t>автомобілів</a:t>
            </a:r>
            <a:r>
              <a:rPr lang="ru-RU" sz="1800" dirty="0"/>
              <a:t> </a:t>
            </a:r>
            <a:r>
              <a:rPr lang="ru-RU" sz="1800" dirty="0" err="1"/>
              <a:t>стає</a:t>
            </a:r>
            <a:r>
              <a:rPr lang="ru-RU" sz="1800" dirty="0"/>
              <a:t> все </a:t>
            </a:r>
            <a:r>
              <a:rPr lang="ru-RU" sz="1800" dirty="0" err="1"/>
              <a:t>більш</a:t>
            </a:r>
            <a:r>
              <a:rPr lang="ru-RU" sz="1800" dirty="0"/>
              <a:t> </a:t>
            </a:r>
            <a:r>
              <a:rPr lang="ru-RU" sz="1800" dirty="0" err="1"/>
              <a:t>поширеним</a:t>
            </a:r>
            <a:r>
              <a:rPr lang="ru-RU" sz="1800" dirty="0"/>
              <a:t>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ru-RU" sz="1800" dirty="0" err="1"/>
              <a:t>Простий</a:t>
            </a:r>
            <a:r>
              <a:rPr lang="ru-RU" sz="1800" dirty="0"/>
              <a:t> та </a:t>
            </a:r>
            <a:r>
              <a:rPr lang="ru-RU" sz="1800" dirty="0" err="1"/>
              <a:t>масштабований</a:t>
            </a:r>
            <a:r>
              <a:rPr lang="ru-RU" sz="1800" dirty="0"/>
              <a:t> </a:t>
            </a:r>
            <a:r>
              <a:rPr lang="ru-RU" sz="1800" dirty="0" err="1"/>
              <a:t>інструмент</a:t>
            </a:r>
            <a:r>
              <a:rPr lang="ru-RU" sz="1800" dirty="0"/>
              <a:t> </a:t>
            </a:r>
            <a:r>
              <a:rPr lang="ru-RU" sz="1800" dirty="0" err="1"/>
              <a:t>дозволяє</a:t>
            </a:r>
            <a:r>
              <a:rPr lang="ru-RU" sz="1800" dirty="0"/>
              <a:t> </a:t>
            </a:r>
            <a:r>
              <a:rPr lang="ru-RU" sz="1800" dirty="0" err="1"/>
              <a:t>ефективно</a:t>
            </a:r>
            <a:r>
              <a:rPr lang="ru-RU" sz="1800" dirty="0"/>
              <a:t> </a:t>
            </a:r>
            <a:r>
              <a:rPr lang="ru-RU" sz="1800" dirty="0" err="1"/>
              <a:t>пропонувати</a:t>
            </a:r>
            <a:r>
              <a:rPr lang="ru-RU" sz="1800" dirty="0"/>
              <a:t> товар.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ru-RU" sz="1800" dirty="0" err="1"/>
              <a:t>Задачі</a:t>
            </a:r>
            <a:r>
              <a:rPr lang="ru-RU" sz="1800" dirty="0"/>
              <a:t>: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800" dirty="0"/>
              <a:t>1. </a:t>
            </a:r>
            <a:r>
              <a:rPr lang="ru-RU" sz="1800" dirty="0" err="1"/>
              <a:t>Реалізація</a:t>
            </a:r>
            <a:r>
              <a:rPr lang="ru-RU" sz="1800" dirty="0"/>
              <a:t> </a:t>
            </a:r>
            <a:r>
              <a:rPr lang="de-DE" sz="1800" dirty="0"/>
              <a:t>CRUD-</a:t>
            </a:r>
            <a:r>
              <a:rPr lang="ru-RU" sz="1800" dirty="0" err="1"/>
              <a:t>функціоналу</a:t>
            </a:r>
            <a:r>
              <a:rPr lang="ru-RU" sz="1800" dirty="0"/>
              <a:t>,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800" dirty="0"/>
              <a:t>2. </a:t>
            </a:r>
            <a:r>
              <a:rPr lang="ru-RU" sz="1800" dirty="0" err="1"/>
              <a:t>Фільтрація</a:t>
            </a:r>
            <a:r>
              <a:rPr lang="ru-RU" sz="1800" dirty="0"/>
              <a:t> </a:t>
            </a:r>
            <a:r>
              <a:rPr lang="ru-RU" sz="1800" dirty="0" err="1"/>
              <a:t>автомобілів</a:t>
            </a:r>
            <a:r>
              <a:rPr lang="ru-RU" sz="1800" dirty="0"/>
              <a:t>,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800" dirty="0"/>
              <a:t>3. </a:t>
            </a:r>
            <a:r>
              <a:rPr lang="ru-RU" sz="1800" dirty="0" err="1"/>
              <a:t>Базова</a:t>
            </a:r>
            <a:r>
              <a:rPr lang="ru-RU" sz="1800" dirty="0"/>
              <a:t> </a:t>
            </a:r>
            <a:r>
              <a:rPr lang="ru-RU" sz="1800" dirty="0" err="1"/>
              <a:t>авторизація</a:t>
            </a:r>
            <a:r>
              <a:rPr lang="ru-RU" sz="1800" dirty="0"/>
              <a:t> (</a:t>
            </a:r>
            <a:r>
              <a:rPr lang="ru-RU" sz="1800" dirty="0" err="1"/>
              <a:t>користувач</a:t>
            </a:r>
            <a:r>
              <a:rPr lang="ru-RU" sz="1800" dirty="0"/>
              <a:t>/</a:t>
            </a:r>
            <a:r>
              <a:rPr lang="ru-RU" sz="1800" dirty="0" err="1"/>
              <a:t>адмін</a:t>
            </a:r>
            <a:r>
              <a:rPr lang="ru-RU" sz="1800" dirty="0"/>
              <a:t>),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1800" dirty="0"/>
              <a:t>4. </a:t>
            </a:r>
            <a:r>
              <a:rPr lang="ru-RU" sz="1800" dirty="0" err="1"/>
              <a:t>Зберігання</a:t>
            </a:r>
            <a:r>
              <a:rPr lang="ru-RU" sz="1800" dirty="0"/>
              <a:t> фото через </a:t>
            </a:r>
            <a:r>
              <a:rPr lang="de-DE" sz="1800" dirty="0" err="1"/>
              <a:t>Supabase</a:t>
            </a:r>
            <a:r>
              <a:rPr lang="de-DE" sz="1800" dirty="0"/>
              <a:t> Storage.</a:t>
            </a:r>
            <a:endParaRPr dirty="0">
              <a:latin typeface="Economica" panose="020B060402020202020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3E68CA-DEF7-D32D-BFB6-7B402335F4C7}"/>
              </a:ext>
            </a:extLst>
          </p:cNvPr>
          <p:cNvSpPr txBox="1"/>
          <p:nvPr/>
        </p:nvSpPr>
        <p:spPr>
          <a:xfrm>
            <a:off x="8778240" y="5463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/>
              <a:t>2</a:t>
            </a:fld>
            <a:endParaRPr lang="uk-UA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8509B5-1C32-24C8-5C98-30C7F2941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2961361"/>
            <a:ext cx="4571999" cy="23055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8975" y="57375"/>
            <a:ext cx="8520600" cy="831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rmAutofit/>
          </a:bodyPr>
          <a:lstStyle/>
          <a:p>
            <a:pPr algn="l"/>
            <a:r>
              <a:rPr lang="ru-RU" sz="3200" dirty="0" err="1"/>
              <a:t>Аналіз</a:t>
            </a:r>
            <a:r>
              <a:rPr lang="ru-RU" sz="3200" dirty="0"/>
              <a:t> </a:t>
            </a:r>
            <a:r>
              <a:rPr lang="ru-RU" sz="3200" dirty="0" err="1"/>
              <a:t>проблеми</a:t>
            </a:r>
            <a:r>
              <a:rPr lang="ru-RU" sz="3200" dirty="0"/>
              <a:t> (</a:t>
            </a:r>
            <a:r>
              <a:rPr lang="ru-RU" sz="3200" dirty="0" err="1"/>
              <a:t>аналіз</a:t>
            </a:r>
            <a:r>
              <a:rPr lang="ru-RU" sz="3200" dirty="0"/>
              <a:t> </a:t>
            </a:r>
            <a:r>
              <a:rPr lang="ru-RU" sz="3200" dirty="0" err="1"/>
              <a:t>існуючих</a:t>
            </a:r>
            <a:r>
              <a:rPr lang="ru-RU" sz="3200" dirty="0"/>
              <a:t> </a:t>
            </a:r>
            <a:r>
              <a:rPr lang="ru-RU" sz="3200" dirty="0" err="1"/>
              <a:t>рішень</a:t>
            </a:r>
            <a:r>
              <a:rPr lang="ru-RU" sz="3200" dirty="0"/>
              <a:t>) </a:t>
            </a: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62475D-5E0B-A5AC-3922-2970FC56A64D}"/>
              </a:ext>
            </a:extLst>
          </p:cNvPr>
          <p:cNvSpPr txBox="1"/>
          <p:nvPr/>
        </p:nvSpPr>
        <p:spPr>
          <a:xfrm>
            <a:off x="8778240" y="5463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/>
              <a:t>3</a:t>
            </a:fld>
            <a:endParaRPr lang="uk-U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D077AC-ADE1-86E7-9435-5E5C8BE6BE41}"/>
              </a:ext>
            </a:extLst>
          </p:cNvPr>
          <p:cNvSpPr txBox="1"/>
          <p:nvPr/>
        </p:nvSpPr>
        <p:spPr>
          <a:xfrm>
            <a:off x="2651760" y="1408176"/>
            <a:ext cx="26243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Переваги</a:t>
            </a:r>
            <a:r>
              <a:rPr lang="ru-RU" dirty="0"/>
              <a:t>:</a:t>
            </a:r>
          </a:p>
          <a:p>
            <a:r>
              <a:rPr lang="ru-RU" dirty="0"/>
              <a:t>Великий каталог </a:t>
            </a:r>
            <a:r>
              <a:rPr lang="ru-RU" dirty="0" err="1"/>
              <a:t>автомобілів</a:t>
            </a:r>
            <a:r>
              <a:rPr lang="ru-RU" dirty="0"/>
              <a:t>.</a:t>
            </a:r>
          </a:p>
          <a:p>
            <a:r>
              <a:rPr lang="ru-RU" dirty="0" err="1"/>
              <a:t>Розширений</a:t>
            </a:r>
            <a:r>
              <a:rPr lang="ru-RU" dirty="0"/>
              <a:t> </a:t>
            </a:r>
            <a:r>
              <a:rPr lang="ru-RU" dirty="0" err="1"/>
              <a:t>функціонал</a:t>
            </a:r>
            <a:r>
              <a:rPr lang="ru-RU" dirty="0"/>
              <a:t> (</a:t>
            </a:r>
            <a:r>
              <a:rPr lang="ru-RU" dirty="0" err="1"/>
              <a:t>фільтрація</a:t>
            </a:r>
            <a:r>
              <a:rPr lang="ru-RU" dirty="0"/>
              <a:t>, </a:t>
            </a:r>
            <a:r>
              <a:rPr lang="ru-RU" dirty="0" err="1"/>
              <a:t>деталізація</a:t>
            </a:r>
            <a:r>
              <a:rPr lang="ru-RU" dirty="0"/>
              <a:t>).</a:t>
            </a:r>
          </a:p>
          <a:p>
            <a:r>
              <a:rPr lang="ru-RU" dirty="0" err="1"/>
              <a:t>Доступність</a:t>
            </a:r>
            <a:r>
              <a:rPr lang="ru-RU" dirty="0"/>
              <a:t> на </a:t>
            </a:r>
            <a:r>
              <a:rPr lang="ru-RU" dirty="0" err="1"/>
              <a:t>мобільних</a:t>
            </a:r>
            <a:r>
              <a:rPr lang="ru-RU" dirty="0"/>
              <a:t> пристроях.</a:t>
            </a:r>
            <a:endParaRPr lang="de-D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BDDF76-B8A3-46E1-AA16-82978B765C7B}"/>
              </a:ext>
            </a:extLst>
          </p:cNvPr>
          <p:cNvSpPr txBox="1"/>
          <p:nvPr/>
        </p:nvSpPr>
        <p:spPr>
          <a:xfrm>
            <a:off x="38975" y="1408176"/>
            <a:ext cx="2365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Приклади</a:t>
            </a:r>
            <a:r>
              <a:rPr lang="ru-RU" dirty="0"/>
              <a:t> </a:t>
            </a:r>
            <a:r>
              <a:rPr lang="ru-RU" dirty="0" err="1"/>
              <a:t>аналогів</a:t>
            </a:r>
            <a:r>
              <a:rPr lang="ru-RU" dirty="0"/>
              <a:t>:</a:t>
            </a:r>
          </a:p>
          <a:p>
            <a:r>
              <a:rPr lang="de-DE" dirty="0"/>
              <a:t>OLX </a:t>
            </a:r>
            <a:r>
              <a:rPr lang="uk-UA" dirty="0"/>
              <a:t>Авто</a:t>
            </a:r>
          </a:p>
          <a:p>
            <a:r>
              <a:rPr lang="de-DE" dirty="0"/>
              <a:t>Cars.com</a:t>
            </a:r>
          </a:p>
          <a:p>
            <a:r>
              <a:rPr lang="de-DE" dirty="0" err="1"/>
              <a:t>AutoTrader</a:t>
            </a:r>
            <a:endParaRPr lang="de-DE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CDD5E38-C8C5-C6F3-E8BE-231B44DEA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2175" y="3565625"/>
            <a:ext cx="6307401" cy="32349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B43701-6FDE-3DCF-82FD-0B9A0D526623}"/>
              </a:ext>
            </a:extLst>
          </p:cNvPr>
          <p:cNvSpPr txBox="1"/>
          <p:nvPr/>
        </p:nvSpPr>
        <p:spPr>
          <a:xfrm>
            <a:off x="5860012" y="1408175"/>
            <a:ext cx="29182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Недоліки</a:t>
            </a:r>
            <a:r>
              <a:rPr lang="ru-RU" dirty="0"/>
              <a:t>:</a:t>
            </a:r>
          </a:p>
          <a:p>
            <a:r>
              <a:rPr lang="ru-RU" dirty="0" err="1"/>
              <a:t>Складність</a:t>
            </a:r>
            <a:r>
              <a:rPr lang="ru-RU" dirty="0"/>
              <a:t> </a:t>
            </a:r>
            <a:r>
              <a:rPr lang="ru-RU" dirty="0" err="1"/>
              <a:t>управління</a:t>
            </a:r>
            <a:r>
              <a:rPr lang="ru-RU" dirty="0"/>
              <a:t> для </a:t>
            </a:r>
            <a:r>
              <a:rPr lang="ru-RU" dirty="0" err="1"/>
              <a:t>нових</a:t>
            </a:r>
            <a:r>
              <a:rPr lang="ru-RU" dirty="0"/>
              <a:t> </a:t>
            </a:r>
            <a:r>
              <a:rPr lang="ru-RU" dirty="0" err="1"/>
              <a:t>користувачів</a:t>
            </a:r>
            <a:r>
              <a:rPr lang="ru-RU" dirty="0"/>
              <a:t>.</a:t>
            </a:r>
          </a:p>
          <a:p>
            <a:r>
              <a:rPr lang="ru-RU" dirty="0" err="1"/>
              <a:t>Обмеженість</a:t>
            </a:r>
            <a:r>
              <a:rPr lang="ru-RU" dirty="0"/>
              <a:t> </a:t>
            </a:r>
            <a:r>
              <a:rPr lang="ru-RU" dirty="0" err="1"/>
              <a:t>безкоштовної</a:t>
            </a:r>
            <a:r>
              <a:rPr lang="ru-RU" dirty="0"/>
              <a:t> </a:t>
            </a:r>
            <a:r>
              <a:rPr lang="ru-RU" dirty="0" err="1"/>
              <a:t>версії</a:t>
            </a:r>
            <a:r>
              <a:rPr lang="ru-RU" dirty="0"/>
              <a:t>.</a:t>
            </a:r>
          </a:p>
          <a:p>
            <a:r>
              <a:rPr lang="ru-RU" dirty="0" err="1"/>
              <a:t>Висока</a:t>
            </a:r>
            <a:r>
              <a:rPr lang="ru-RU" dirty="0"/>
              <a:t> </a:t>
            </a:r>
            <a:r>
              <a:rPr lang="ru-RU" dirty="0" err="1"/>
              <a:t>ціна</a:t>
            </a:r>
            <a:r>
              <a:rPr lang="ru-RU" dirty="0"/>
              <a:t> за </a:t>
            </a:r>
            <a:r>
              <a:rPr lang="ru-RU" dirty="0" err="1"/>
              <a:t>платне</a:t>
            </a:r>
            <a:r>
              <a:rPr lang="ru-RU" dirty="0"/>
              <a:t> </a:t>
            </a:r>
            <a:r>
              <a:rPr lang="ru-RU" dirty="0" err="1"/>
              <a:t>рішення</a:t>
            </a:r>
            <a:r>
              <a:rPr lang="ru-RU" dirty="0"/>
              <a:t>.</a:t>
            </a:r>
            <a:endParaRPr lang="de-DE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257640" y="99688"/>
            <a:ext cx="8520600" cy="831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rmAutofit/>
          </a:bodyPr>
          <a:lstStyle/>
          <a:p>
            <a:pPr algn="l"/>
            <a:r>
              <a:rPr lang="ru-RU" sz="3200" dirty="0" err="1"/>
              <a:t>Архітектура</a:t>
            </a:r>
            <a:r>
              <a:rPr lang="ru-RU" sz="3200" dirty="0"/>
              <a:t> </a:t>
            </a:r>
            <a:r>
              <a:rPr lang="ru-RU" sz="3200" dirty="0" err="1"/>
              <a:t>системи</a:t>
            </a:r>
            <a:endParaRPr lang="ru-RU" sz="3200" dirty="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D9805-068E-FE7E-BC9A-0C410D68B73B}"/>
              </a:ext>
            </a:extLst>
          </p:cNvPr>
          <p:cNvSpPr txBox="1"/>
          <p:nvPr/>
        </p:nvSpPr>
        <p:spPr>
          <a:xfrm>
            <a:off x="8778240" y="5463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/>
              <a:t>4</a:t>
            </a:fld>
            <a:endParaRPr lang="uk-U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2B3624-727A-748D-F8C9-21AC0C94661B}"/>
              </a:ext>
            </a:extLst>
          </p:cNvPr>
          <p:cNvSpPr txBox="1"/>
          <p:nvPr/>
        </p:nvSpPr>
        <p:spPr>
          <a:xfrm>
            <a:off x="268925" y="1324303"/>
            <a:ext cx="8520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Frontend (</a:t>
            </a:r>
            <a:r>
              <a:rPr lang="uk-UA" dirty="0"/>
              <a:t>клієнтська частина):</a:t>
            </a:r>
          </a:p>
          <a:p>
            <a:r>
              <a:rPr lang="ru-RU" dirty="0"/>
              <a:t>	- </a:t>
            </a:r>
            <a:r>
              <a:rPr lang="de-DE" dirty="0"/>
              <a:t>HTML, CSS (</a:t>
            </a:r>
            <a:r>
              <a:rPr lang="de-DE" dirty="0" err="1"/>
              <a:t>Tailwind</a:t>
            </a:r>
            <a:r>
              <a:rPr lang="de-DE" dirty="0"/>
              <a:t> CSS)</a:t>
            </a:r>
          </a:p>
          <a:p>
            <a:r>
              <a:rPr lang="ru-RU" dirty="0"/>
              <a:t>	- </a:t>
            </a:r>
            <a:r>
              <a:rPr lang="de-DE" dirty="0"/>
              <a:t>JavaScript (</a:t>
            </a:r>
            <a:r>
              <a:rPr lang="de-DE" dirty="0" err="1"/>
              <a:t>Vanilla</a:t>
            </a:r>
            <a:r>
              <a:rPr lang="de-DE" dirty="0"/>
              <a:t> JS)</a:t>
            </a:r>
          </a:p>
          <a:p>
            <a:r>
              <a:rPr lang="ru-RU" dirty="0"/>
              <a:t>	- </a:t>
            </a:r>
            <a:r>
              <a:rPr lang="de-DE" dirty="0" err="1"/>
              <a:t>localStorage</a:t>
            </a:r>
            <a:r>
              <a:rPr lang="de-DE" dirty="0"/>
              <a:t> — </a:t>
            </a:r>
            <a:r>
              <a:rPr lang="uk-UA" dirty="0"/>
              <a:t>для зберігання обраного</a:t>
            </a:r>
          </a:p>
          <a:p>
            <a:r>
              <a:rPr lang="de-DE" dirty="0"/>
              <a:t>Backend (</a:t>
            </a:r>
            <a:r>
              <a:rPr lang="uk-UA" dirty="0"/>
              <a:t>хмарна платформа):</a:t>
            </a:r>
          </a:p>
          <a:p>
            <a:r>
              <a:rPr lang="ru-RU" dirty="0"/>
              <a:t>	- </a:t>
            </a:r>
            <a:r>
              <a:rPr lang="de-DE" dirty="0" err="1"/>
              <a:t>Supabase</a:t>
            </a:r>
            <a:r>
              <a:rPr lang="de-DE" dirty="0"/>
              <a:t> (PostgreSQL, Auth, Storage)</a:t>
            </a:r>
          </a:p>
          <a:p>
            <a:r>
              <a:rPr lang="uk-UA" dirty="0"/>
              <a:t>	- База даних: </a:t>
            </a:r>
            <a:r>
              <a:rPr lang="de-DE" dirty="0" err="1"/>
              <a:t>cars</a:t>
            </a:r>
            <a:r>
              <a:rPr lang="de-DE" dirty="0"/>
              <a:t>, </a:t>
            </a:r>
            <a:r>
              <a:rPr lang="de-DE" dirty="0" err="1"/>
              <a:t>profiles</a:t>
            </a:r>
            <a:r>
              <a:rPr lang="de-DE" dirty="0"/>
              <a:t>, </a:t>
            </a:r>
            <a:r>
              <a:rPr lang="de-DE" dirty="0" err="1"/>
              <a:t>messages</a:t>
            </a:r>
            <a:r>
              <a:rPr lang="de-DE" dirty="0"/>
              <a:t>, </a:t>
            </a:r>
            <a:r>
              <a:rPr lang="de-DE" dirty="0" err="1"/>
              <a:t>favorites</a:t>
            </a:r>
            <a:endParaRPr lang="de-DE" dirty="0"/>
          </a:p>
          <a:p>
            <a:r>
              <a:rPr lang="uk-UA" dirty="0"/>
              <a:t>	- Авторизація через </a:t>
            </a:r>
            <a:r>
              <a:rPr lang="de-DE" dirty="0" err="1"/>
              <a:t>Supabase</a:t>
            </a:r>
            <a:r>
              <a:rPr lang="de-DE" dirty="0"/>
              <a:t> Auth</a:t>
            </a:r>
          </a:p>
          <a:p>
            <a:r>
              <a:rPr lang="uk-UA" dirty="0"/>
              <a:t>	- Зображення через </a:t>
            </a:r>
            <a:r>
              <a:rPr lang="de-DE" dirty="0" err="1"/>
              <a:t>Supabase</a:t>
            </a:r>
            <a:r>
              <a:rPr lang="de-DE" dirty="0"/>
              <a:t> Storage</a:t>
            </a:r>
            <a:r>
              <a:rPr lang="uk-UA" dirty="0"/>
              <a:t>	</a:t>
            </a:r>
            <a:endParaRPr lang="de-DE" dirty="0"/>
          </a:p>
        </p:txBody>
      </p:sp>
      <p:pic>
        <p:nvPicPr>
          <p:cNvPr id="12" name="Рисунок 11" descr="Изображение выглядит как текст, снимок экрана, диаграмма, число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54EFFFD6-920C-5A1C-96DF-BBFF8AFE3A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940" y="3263461"/>
            <a:ext cx="3964878" cy="36056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3468414" cy="67115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rmAutofit/>
          </a:bodyPr>
          <a:lstStyle/>
          <a:p>
            <a:pPr algn="l"/>
            <a:r>
              <a:rPr lang="uk-UA" sz="3200" dirty="0"/>
              <a:t>База даних</a:t>
            </a: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43E912-C721-1128-5F72-D9BB9BCF5CCA}"/>
              </a:ext>
            </a:extLst>
          </p:cNvPr>
          <p:cNvSpPr txBox="1"/>
          <p:nvPr/>
        </p:nvSpPr>
        <p:spPr>
          <a:xfrm>
            <a:off x="8778240" y="5463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/>
              <a:t>5</a:t>
            </a:fld>
            <a:endParaRPr lang="uk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D7A455-78AA-D9DF-970A-4C4284A6A5D2}"/>
              </a:ext>
            </a:extLst>
          </p:cNvPr>
          <p:cNvSpPr txBox="1"/>
          <p:nvPr/>
        </p:nvSpPr>
        <p:spPr>
          <a:xfrm>
            <a:off x="0" y="681793"/>
            <a:ext cx="696744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Система керування БД : </a:t>
            </a:r>
            <a:r>
              <a:rPr lang="de-DE" dirty="0"/>
              <a:t>PostgreSQL (</a:t>
            </a:r>
            <a:r>
              <a:rPr lang="uk-UA" dirty="0"/>
              <a:t>через </a:t>
            </a:r>
            <a:r>
              <a:rPr lang="de-DE" dirty="0" err="1"/>
              <a:t>Supabase</a:t>
            </a:r>
            <a:r>
              <a:rPr lang="de-DE" dirty="0"/>
              <a:t>)</a:t>
            </a:r>
          </a:p>
          <a:p>
            <a:r>
              <a:rPr lang="uk-UA" dirty="0"/>
              <a:t>Основні таблиці:</a:t>
            </a:r>
          </a:p>
          <a:p>
            <a:r>
              <a:rPr lang="ru-RU" dirty="0"/>
              <a:t>	- </a:t>
            </a:r>
            <a:r>
              <a:rPr lang="de-DE" dirty="0" err="1"/>
              <a:t>cars</a:t>
            </a:r>
            <a:r>
              <a:rPr lang="de-DE" dirty="0"/>
              <a:t> – </a:t>
            </a:r>
            <a:r>
              <a:rPr lang="uk-UA" dirty="0"/>
              <a:t>автомобілі</a:t>
            </a:r>
          </a:p>
          <a:p>
            <a:r>
              <a:rPr lang="ru-RU" dirty="0"/>
              <a:t>	- </a:t>
            </a:r>
            <a:r>
              <a:rPr lang="de-DE" dirty="0" err="1"/>
              <a:t>profiles</a:t>
            </a:r>
            <a:r>
              <a:rPr lang="de-DE" dirty="0"/>
              <a:t> – </a:t>
            </a:r>
            <a:r>
              <a:rPr lang="uk-UA" dirty="0"/>
              <a:t>користувачі</a:t>
            </a:r>
          </a:p>
          <a:p>
            <a:r>
              <a:rPr lang="ru-RU" dirty="0"/>
              <a:t>	- </a:t>
            </a:r>
            <a:r>
              <a:rPr lang="de-DE" dirty="0" err="1"/>
              <a:t>messages</a:t>
            </a:r>
            <a:r>
              <a:rPr lang="de-DE" dirty="0"/>
              <a:t> – </a:t>
            </a:r>
            <a:r>
              <a:rPr lang="uk-UA" dirty="0"/>
              <a:t>повідомлення/замовлення</a:t>
            </a:r>
          </a:p>
          <a:p>
            <a:r>
              <a:rPr lang="ru-RU" dirty="0"/>
              <a:t>	- </a:t>
            </a:r>
            <a:r>
              <a:rPr lang="de-DE" dirty="0" err="1"/>
              <a:t>favorites</a:t>
            </a:r>
            <a:r>
              <a:rPr lang="de-DE" dirty="0"/>
              <a:t> – </a:t>
            </a:r>
            <a:r>
              <a:rPr lang="uk-UA" dirty="0"/>
              <a:t>обране авто</a:t>
            </a:r>
          </a:p>
          <a:p>
            <a:r>
              <a:rPr lang="uk-UA" dirty="0"/>
              <a:t>Ключові поля:</a:t>
            </a:r>
          </a:p>
          <a:p>
            <a:r>
              <a:rPr lang="ru-RU" dirty="0"/>
              <a:t>	- </a:t>
            </a:r>
            <a:r>
              <a:rPr lang="de-DE" dirty="0" err="1"/>
              <a:t>id</a:t>
            </a:r>
            <a:r>
              <a:rPr lang="de-DE" dirty="0"/>
              <a:t> – UUID (</a:t>
            </a:r>
            <a:r>
              <a:rPr lang="uk-UA" dirty="0"/>
              <a:t>унікальний ідентифікатор)</a:t>
            </a:r>
          </a:p>
          <a:p>
            <a:r>
              <a:rPr lang="ru-RU" dirty="0"/>
              <a:t>	- </a:t>
            </a:r>
            <a:r>
              <a:rPr lang="de-DE" dirty="0"/>
              <a:t>title, </a:t>
            </a:r>
            <a:r>
              <a:rPr lang="de-DE" dirty="0" err="1"/>
              <a:t>brand</a:t>
            </a:r>
            <a:r>
              <a:rPr lang="de-DE" dirty="0"/>
              <a:t>, </a:t>
            </a:r>
            <a:r>
              <a:rPr lang="de-DE" dirty="0" err="1"/>
              <a:t>model</a:t>
            </a:r>
            <a:r>
              <a:rPr lang="de-DE" dirty="0"/>
              <a:t>, </a:t>
            </a:r>
            <a:r>
              <a:rPr lang="de-DE" dirty="0" err="1"/>
              <a:t>year</a:t>
            </a:r>
            <a:r>
              <a:rPr lang="de-DE" dirty="0"/>
              <a:t>, </a:t>
            </a:r>
            <a:r>
              <a:rPr lang="de-DE" dirty="0" err="1"/>
              <a:t>price</a:t>
            </a:r>
            <a:r>
              <a:rPr lang="de-DE" dirty="0"/>
              <a:t> – </a:t>
            </a:r>
            <a:r>
              <a:rPr lang="uk-UA" dirty="0"/>
              <a:t>дані про авто</a:t>
            </a:r>
          </a:p>
          <a:p>
            <a:r>
              <a:rPr lang="ru-RU" dirty="0"/>
              <a:t>	- </a:t>
            </a:r>
            <a:r>
              <a:rPr lang="de-DE" dirty="0" err="1"/>
              <a:t>role</a:t>
            </a:r>
            <a:r>
              <a:rPr lang="de-DE" dirty="0"/>
              <a:t> – ENUM (</a:t>
            </a:r>
            <a:r>
              <a:rPr lang="de-DE" dirty="0" err="1"/>
              <a:t>user</a:t>
            </a:r>
            <a:r>
              <a:rPr lang="de-DE" dirty="0"/>
              <a:t>/</a:t>
            </a:r>
            <a:r>
              <a:rPr lang="de-DE" dirty="0" err="1"/>
              <a:t>admin</a:t>
            </a:r>
            <a:r>
              <a:rPr lang="de-DE" dirty="0"/>
              <a:t>)</a:t>
            </a:r>
          </a:p>
          <a:p>
            <a:r>
              <a:rPr lang="ru-RU" dirty="0"/>
              <a:t>	- </a:t>
            </a:r>
            <a:r>
              <a:rPr lang="de-DE" dirty="0" err="1"/>
              <a:t>images</a:t>
            </a:r>
            <a:r>
              <a:rPr lang="de-DE" dirty="0"/>
              <a:t>[] – </a:t>
            </a:r>
            <a:r>
              <a:rPr lang="uk-UA" dirty="0"/>
              <a:t>масив посилань на фото</a:t>
            </a:r>
          </a:p>
          <a:p>
            <a:r>
              <a:rPr lang="uk-UA" dirty="0"/>
              <a:t>Зв’язки:</a:t>
            </a:r>
          </a:p>
          <a:p>
            <a:r>
              <a:rPr lang="ru-RU" dirty="0"/>
              <a:t>	- </a:t>
            </a:r>
            <a:r>
              <a:rPr lang="de-DE" dirty="0" err="1"/>
              <a:t>messages.user_id</a:t>
            </a:r>
            <a:r>
              <a:rPr lang="de-DE" dirty="0"/>
              <a:t> → profiles.id</a:t>
            </a:r>
          </a:p>
          <a:p>
            <a:r>
              <a:rPr lang="ru-RU" dirty="0"/>
              <a:t>	- </a:t>
            </a:r>
            <a:r>
              <a:rPr lang="de-DE" dirty="0" err="1"/>
              <a:t>messages.car_id</a:t>
            </a:r>
            <a:r>
              <a:rPr lang="de-DE" dirty="0"/>
              <a:t> → cars.id</a:t>
            </a:r>
          </a:p>
          <a:p>
            <a:r>
              <a:rPr lang="ru-RU" dirty="0"/>
              <a:t>	- </a:t>
            </a:r>
            <a:r>
              <a:rPr lang="de-DE" dirty="0" err="1"/>
              <a:t>favorites.user_id</a:t>
            </a:r>
            <a:r>
              <a:rPr lang="de-DE" dirty="0"/>
              <a:t> → profiles.id</a:t>
            </a:r>
          </a:p>
          <a:p>
            <a:r>
              <a:rPr lang="ru-RU" dirty="0"/>
              <a:t>	- </a:t>
            </a:r>
            <a:r>
              <a:rPr lang="de-DE" dirty="0" err="1"/>
              <a:t>favorites.car_id</a:t>
            </a:r>
            <a:r>
              <a:rPr lang="de-DE" dirty="0"/>
              <a:t> → cars.id</a:t>
            </a:r>
          </a:p>
        </p:txBody>
      </p:sp>
      <p:pic>
        <p:nvPicPr>
          <p:cNvPr id="8" name="Рисунок 7" descr="Изображение выглядит как текст, снимок экрана, диаграмма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7135F648-692D-1FCC-1976-D742BE2842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6401" y="194159"/>
            <a:ext cx="4073525" cy="5332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48208" y="27050"/>
            <a:ext cx="8520600" cy="831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algn="l"/>
            <a:r>
              <a:rPr lang="uk-UA" sz="3200" dirty="0"/>
              <a:t>Інтерфейс системи</a:t>
            </a: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A55726-B906-08A2-C43F-1B00FCF5F354}"/>
              </a:ext>
            </a:extLst>
          </p:cNvPr>
          <p:cNvSpPr txBox="1"/>
          <p:nvPr/>
        </p:nvSpPr>
        <p:spPr>
          <a:xfrm>
            <a:off x="8778240" y="5463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/>
              <a:t>6</a:t>
            </a:fld>
            <a:endParaRPr lang="uk-U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CBC735-F83B-C1DB-36AA-41D03FB496D4}"/>
              </a:ext>
            </a:extLst>
          </p:cNvPr>
          <p:cNvSpPr txBox="1"/>
          <p:nvPr/>
        </p:nvSpPr>
        <p:spPr>
          <a:xfrm>
            <a:off x="102216" y="834544"/>
            <a:ext cx="882686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Головна сторінка:</a:t>
            </a:r>
          </a:p>
          <a:p>
            <a:r>
              <a:rPr lang="uk-UA" dirty="0"/>
              <a:t>	Каталог автомобілів у вигляді карток.</a:t>
            </a:r>
          </a:p>
          <a:p>
            <a:r>
              <a:rPr lang="uk-UA" dirty="0"/>
              <a:t>	Фільтрація за брендом, моделлю, роком, ціною.</a:t>
            </a:r>
          </a:p>
          <a:p>
            <a:r>
              <a:rPr lang="uk-UA" dirty="0"/>
              <a:t>Сторінка детального перегляду:</a:t>
            </a:r>
          </a:p>
          <a:p>
            <a:r>
              <a:rPr lang="uk-UA" dirty="0"/>
              <a:t>	Фото авто, характеристики, кнопка "Додати до обраного".</a:t>
            </a:r>
          </a:p>
          <a:p>
            <a:r>
              <a:rPr lang="uk-UA" dirty="0"/>
              <a:t>	Форма замовлення/звернення.</a:t>
            </a:r>
          </a:p>
          <a:p>
            <a:r>
              <a:rPr lang="uk-UA" dirty="0"/>
              <a:t>Адміністративний інтерфейс:</a:t>
            </a:r>
          </a:p>
          <a:p>
            <a:r>
              <a:rPr lang="uk-UA" dirty="0"/>
              <a:t>	Додавання/редагування авто.</a:t>
            </a:r>
          </a:p>
          <a:p>
            <a:r>
              <a:rPr lang="uk-UA" dirty="0"/>
              <a:t>	Перегляд повідомлень/замовлень.</a:t>
            </a:r>
          </a:p>
          <a:p>
            <a:r>
              <a:rPr lang="uk-UA" dirty="0"/>
              <a:t>Технології дизайну:</a:t>
            </a:r>
          </a:p>
          <a:p>
            <a:r>
              <a:rPr lang="ru-RU" dirty="0"/>
              <a:t>	</a:t>
            </a:r>
            <a:r>
              <a:rPr lang="de-DE" dirty="0" err="1"/>
              <a:t>Tailwind</a:t>
            </a:r>
            <a:r>
              <a:rPr lang="de-DE" dirty="0"/>
              <a:t> CSS — </a:t>
            </a:r>
            <a:r>
              <a:rPr lang="uk-UA" dirty="0"/>
              <a:t>легкий, адаптивний дизайн.</a:t>
            </a:r>
          </a:p>
          <a:p>
            <a:r>
              <a:rPr lang="ru-RU" dirty="0"/>
              <a:t>	</a:t>
            </a:r>
            <a:r>
              <a:rPr lang="de-DE" dirty="0" err="1"/>
              <a:t>localStorage</a:t>
            </a:r>
            <a:r>
              <a:rPr lang="de-DE" dirty="0"/>
              <a:t> — </a:t>
            </a:r>
            <a:r>
              <a:rPr lang="uk-UA" dirty="0"/>
              <a:t>зберігання обраних авто без авторизації.</a:t>
            </a:r>
          </a:p>
          <a:p>
            <a:r>
              <a:rPr lang="ru-RU" dirty="0"/>
              <a:t>	</a:t>
            </a:r>
            <a:r>
              <a:rPr lang="de-DE" dirty="0"/>
              <a:t>JavaScript SDK </a:t>
            </a:r>
            <a:r>
              <a:rPr lang="de-DE" dirty="0" err="1"/>
              <a:t>Supabase</a:t>
            </a:r>
            <a:r>
              <a:rPr lang="de-DE" dirty="0"/>
              <a:t> — </a:t>
            </a:r>
            <a:r>
              <a:rPr lang="uk-UA" dirty="0"/>
              <a:t>динамічне оновлення даних.</a:t>
            </a:r>
            <a:endParaRPr lang="de-DE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466B732-58C4-F026-119B-63A9A9C47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517" y="4498188"/>
            <a:ext cx="4442723" cy="22536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831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algn="l"/>
            <a:r>
              <a:rPr lang="uk-UA" sz="3200" dirty="0"/>
              <a:t>Алгоритми та програмні рішення</a:t>
            </a:r>
            <a:endParaRPr sz="3200" dirty="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26AFC1-F793-030A-440F-FC50C3AEF715}"/>
              </a:ext>
            </a:extLst>
          </p:cNvPr>
          <p:cNvSpPr txBox="1"/>
          <p:nvPr/>
        </p:nvSpPr>
        <p:spPr>
          <a:xfrm>
            <a:off x="8778240" y="5463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/>
              <a:t>7</a:t>
            </a:fld>
            <a:endParaRPr lang="uk-U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9E1A1A-0F22-4EC0-09FE-18978F2FDF22}"/>
              </a:ext>
            </a:extLst>
          </p:cNvPr>
          <p:cNvSpPr txBox="1"/>
          <p:nvPr/>
        </p:nvSpPr>
        <p:spPr>
          <a:xfrm>
            <a:off x="0" y="874834"/>
            <a:ext cx="46508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Перевірка</a:t>
            </a:r>
            <a:r>
              <a:rPr lang="ru-RU" dirty="0"/>
              <a:t> </a:t>
            </a:r>
            <a:r>
              <a:rPr lang="ru-RU" dirty="0" err="1"/>
              <a:t>ролі</a:t>
            </a:r>
            <a:r>
              <a:rPr lang="ru-RU" dirty="0"/>
              <a:t> </a:t>
            </a:r>
            <a:r>
              <a:rPr lang="ru-RU" dirty="0" err="1"/>
              <a:t>користувача</a:t>
            </a:r>
            <a:r>
              <a:rPr lang="ru-RU" dirty="0"/>
              <a:t> (</a:t>
            </a:r>
            <a:r>
              <a:rPr lang="ru-RU" dirty="0" err="1"/>
              <a:t>адмін</a:t>
            </a:r>
            <a:r>
              <a:rPr lang="ru-RU" dirty="0"/>
              <a:t>/</a:t>
            </a:r>
            <a:r>
              <a:rPr lang="ru-RU" dirty="0" err="1"/>
              <a:t>користувач</a:t>
            </a:r>
            <a:r>
              <a:rPr lang="ru-RU" dirty="0"/>
              <a:t>)</a:t>
            </a:r>
            <a:endParaRPr lang="de-DE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CEBB77D-8698-3270-FD58-3415E4AB3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2495" y="831300"/>
            <a:ext cx="5515745" cy="13285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24EE1C0-A777-4D1F-718A-572B5DEEADEB}"/>
              </a:ext>
            </a:extLst>
          </p:cNvPr>
          <p:cNvSpPr txBox="1"/>
          <p:nvPr/>
        </p:nvSpPr>
        <p:spPr>
          <a:xfrm>
            <a:off x="-39412" y="2494426"/>
            <a:ext cx="46508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Фільтрація автомобілів на клієнті</a:t>
            </a:r>
            <a:endParaRPr lang="de-DE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E82F9017-47C5-8FBA-49FB-B35F5903D3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3338" y="2194659"/>
            <a:ext cx="5364902" cy="2494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84D99F2-B922-CF9D-3862-F09582E750CA}"/>
              </a:ext>
            </a:extLst>
          </p:cNvPr>
          <p:cNvSpPr txBox="1"/>
          <p:nvPr/>
        </p:nvSpPr>
        <p:spPr>
          <a:xfrm>
            <a:off x="-19706" y="4663341"/>
            <a:ext cx="46508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Видалення автомобіля (з підтвердженням)</a:t>
            </a:r>
            <a:endParaRPr lang="de-DE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512B4A8-7862-CCB6-501C-DE42CBCFAF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1" y="4698124"/>
            <a:ext cx="4206240" cy="20497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12156" y="0"/>
            <a:ext cx="8520600" cy="831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rmAutofit/>
          </a:bodyPr>
          <a:lstStyle/>
          <a:p>
            <a:pPr algn="l"/>
            <a:r>
              <a:rPr lang="uk-UA" sz="3200" dirty="0"/>
              <a:t>Безпека та надійність</a:t>
            </a: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5463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/>
              <a:t>8</a:t>
            </a:fld>
            <a:endParaRPr lang="uk-U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036A66-C5B9-C3AE-5537-917FB8832D85}"/>
              </a:ext>
            </a:extLst>
          </p:cNvPr>
          <p:cNvSpPr txBox="1"/>
          <p:nvPr/>
        </p:nvSpPr>
        <p:spPr>
          <a:xfrm>
            <a:off x="31863" y="831300"/>
            <a:ext cx="4642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1. Підтвердження критичних дій</a:t>
            </a:r>
            <a:endParaRPr lang="de-DE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46A3502-61FE-0626-6D2E-6691920C7A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925" y="1195810"/>
            <a:ext cx="7278116" cy="4667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B3FAF5C-8C8F-C69D-1BF6-594C56B1BCEF}"/>
              </a:ext>
            </a:extLst>
          </p:cNvPr>
          <p:cNvSpPr txBox="1"/>
          <p:nvPr/>
        </p:nvSpPr>
        <p:spPr>
          <a:xfrm>
            <a:off x="0" y="1662600"/>
            <a:ext cx="4642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 2. Перевірка ролі користувача</a:t>
            </a:r>
            <a:endParaRPr lang="de-DE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410338D-827B-35BD-1830-AB6A823236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925" y="2031932"/>
            <a:ext cx="6430272" cy="92405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13DEB8F-AF32-D530-359C-A388DC6B5DFE}"/>
              </a:ext>
            </a:extLst>
          </p:cNvPr>
          <p:cNvSpPr txBox="1"/>
          <p:nvPr/>
        </p:nvSpPr>
        <p:spPr>
          <a:xfrm>
            <a:off x="48540" y="2955986"/>
            <a:ext cx="4642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3. Обробка чутливих даних</a:t>
            </a:r>
            <a:endParaRPr lang="de-DE" dirty="0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BC6C1CFD-6E6B-E83D-4B1B-8300221271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8925" y="3325318"/>
            <a:ext cx="7354326" cy="88594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0" y="0"/>
            <a:ext cx="8276897" cy="52026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algn="l"/>
            <a:r>
              <a:rPr lang="uk-UA" sz="3200" dirty="0"/>
              <a:t>Результати та аналіз</a:t>
            </a: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521675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5463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/>
              <a:t>9</a:t>
            </a:fld>
            <a:endParaRPr lang="uk-U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1BA572-3CE8-5456-B34A-348F1744FB67}"/>
              </a:ext>
            </a:extLst>
          </p:cNvPr>
          <p:cNvSpPr txBox="1"/>
          <p:nvPr/>
        </p:nvSpPr>
        <p:spPr>
          <a:xfrm>
            <a:off x="64074" y="520262"/>
            <a:ext cx="845652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Відповідність вимогам</a:t>
            </a:r>
          </a:p>
          <a:p>
            <a:r>
              <a:rPr lang="de-DE" dirty="0"/>
              <a:t>CRUD-</a:t>
            </a:r>
            <a:r>
              <a:rPr lang="uk-UA" dirty="0"/>
              <a:t>функціонал</a:t>
            </a:r>
          </a:p>
          <a:p>
            <a:r>
              <a:rPr lang="uk-UA" dirty="0"/>
              <a:t> 1.Фільтрація</a:t>
            </a:r>
          </a:p>
          <a:p>
            <a:r>
              <a:rPr lang="uk-UA" dirty="0"/>
              <a:t> 2.Авторизація (</a:t>
            </a:r>
            <a:r>
              <a:rPr lang="de-DE" dirty="0" err="1"/>
              <a:t>user</a:t>
            </a:r>
            <a:r>
              <a:rPr lang="de-DE" dirty="0"/>
              <a:t>/</a:t>
            </a:r>
            <a:r>
              <a:rPr lang="de-DE" dirty="0" err="1"/>
              <a:t>admin</a:t>
            </a:r>
            <a:r>
              <a:rPr lang="de-DE" dirty="0"/>
              <a:t>)</a:t>
            </a:r>
          </a:p>
          <a:p>
            <a:r>
              <a:rPr lang="uk-UA" dirty="0"/>
              <a:t> 3.Зберігання фото через </a:t>
            </a:r>
            <a:r>
              <a:rPr lang="de-DE" dirty="0" err="1"/>
              <a:t>Supabase</a:t>
            </a:r>
            <a:endParaRPr lang="de-DE" dirty="0"/>
          </a:p>
          <a:p>
            <a:r>
              <a:rPr lang="uk-UA" dirty="0"/>
              <a:t>Продуктивність</a:t>
            </a:r>
          </a:p>
          <a:p>
            <a:r>
              <a:rPr lang="ru-RU" dirty="0"/>
              <a:t> 1.</a:t>
            </a:r>
            <a:r>
              <a:rPr lang="uk-UA" dirty="0"/>
              <a:t>Завантаження: &lt;2 секунди</a:t>
            </a:r>
          </a:p>
          <a:p>
            <a:r>
              <a:rPr lang="uk-UA" dirty="0"/>
              <a:t> 2.Оптимізовані запити до БД</a:t>
            </a:r>
          </a:p>
          <a:p>
            <a:r>
              <a:rPr lang="uk-UA" dirty="0"/>
              <a:t> 3.Фільтрація без перезавантаження</a:t>
            </a:r>
          </a:p>
          <a:p>
            <a:r>
              <a:rPr lang="uk-UA" dirty="0"/>
              <a:t>Обмеження</a:t>
            </a:r>
          </a:p>
          <a:p>
            <a:r>
              <a:rPr lang="uk-UA" dirty="0"/>
              <a:t> 1.Немає платежів</a:t>
            </a:r>
          </a:p>
          <a:p>
            <a:r>
              <a:rPr lang="uk-UA" dirty="0"/>
              <a:t> 2.Немає локального </a:t>
            </a:r>
            <a:r>
              <a:rPr lang="uk-UA" dirty="0" err="1"/>
              <a:t>кешування</a:t>
            </a:r>
            <a:endParaRPr lang="uk-UA" dirty="0"/>
          </a:p>
          <a:p>
            <a:r>
              <a:rPr lang="uk-UA" dirty="0"/>
              <a:t> 3.Українська мова — єдина доступна</a:t>
            </a:r>
            <a:endParaRPr lang="de-DE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8B21AC7-6F83-DE9F-14A0-5BFBE18E9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0143" y="0"/>
            <a:ext cx="5373858" cy="273163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Шаблон презентації кваліфікаційної роботи магістрів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презентації кваліфікаційної роботи магістрів" id="{72E840FA-3155-46C9-BB37-701E4C9B1C67}" vid="{DC416FE5-D050-4603-AD75-8F49A0CCCB6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656</Words>
  <Application>Microsoft Office PowerPoint</Application>
  <PresentationFormat>Экран (4:3)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Aptos</vt:lpstr>
      <vt:lpstr>Arial</vt:lpstr>
      <vt:lpstr>Calibri</vt:lpstr>
      <vt:lpstr>Economica</vt:lpstr>
      <vt:lpstr>Open Sans</vt:lpstr>
      <vt:lpstr>Times New Roman</vt:lpstr>
      <vt:lpstr>Office Theme</vt:lpstr>
      <vt:lpstr>Шаблон презентації кваліфікаційної роботи магістрів</vt:lpstr>
      <vt:lpstr>Програмна система для онлайн-каталогу нових автомобілів AutoHub</vt:lpstr>
      <vt:lpstr>Мета роботи: Cтворення MVP системи для демонстрації функціоналу автосалону.</vt:lpstr>
      <vt:lpstr>Аналіз проблеми (аналіз існуючих рішень) </vt:lpstr>
      <vt:lpstr>Архітектура системи</vt:lpstr>
      <vt:lpstr>База даних</vt:lpstr>
      <vt:lpstr>Інтерфейс системи</vt:lpstr>
      <vt:lpstr>Алгоритми та програмні рішення</vt:lpstr>
      <vt:lpstr>Безпека та надійність</vt:lpstr>
      <vt:lpstr>Результати та аналіз</vt:lpstr>
      <vt:lpstr>Висновки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Єгор Фатьянов</cp:lastModifiedBy>
  <cp:revision>25</cp:revision>
  <dcterms:created xsi:type="dcterms:W3CDTF">2013-01-27T09:14:16Z</dcterms:created>
  <dcterms:modified xsi:type="dcterms:W3CDTF">2025-06-20T21:35:23Z</dcterms:modified>
  <cp:category/>
</cp:coreProperties>
</file>

<file path=docProps/thumbnail.jpeg>
</file>